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528" r:id="rId5"/>
    <p:sldId id="517" r:id="rId6"/>
    <p:sldId id="523" r:id="rId7"/>
    <p:sldId id="535" r:id="rId8"/>
    <p:sldId id="543" r:id="rId9"/>
    <p:sldId id="544" r:id="rId10"/>
    <p:sldId id="545" r:id="rId11"/>
    <p:sldId id="546" r:id="rId12"/>
    <p:sldId id="547" r:id="rId13"/>
    <p:sldId id="51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FA"/>
    <a:srgbClr val="12B29A"/>
    <a:srgbClr val="2B579A"/>
    <a:srgbClr val="6B89B6"/>
    <a:srgbClr val="F0F0F0"/>
    <a:srgbClr val="FA6B00"/>
    <a:srgbClr val="BB2B2A"/>
    <a:srgbClr val="FA6B04"/>
    <a:srgbClr val="FC8604"/>
    <a:srgbClr val="ADCD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93011" autoAdjust="0"/>
  </p:normalViewPr>
  <p:slideViewPr>
    <p:cSldViewPr snapToGrid="0">
      <p:cViewPr>
        <p:scale>
          <a:sx n="50" d="100"/>
          <a:sy n="50" d="100"/>
        </p:scale>
        <p:origin x="1404" y="480"/>
      </p:cViewPr>
      <p:guideLst>
        <p:guide orient="horz" pos="2364"/>
        <p:guide pos="38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8CAD2-8B22-420E-A3F9-DAD2C17189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2C7C8-7AA6-4A52-BB5E-5955A71034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60BC5B-2DDC-49E1-88B6-24E0C4B5FF2F}" type="slidenum">
              <a:rPr lang="zh-CN" altLang="en-US" smtClean="0"/>
            </a:fld>
            <a:endParaRPr lang="zh-CN" altLang="en-US"/>
          </a:p>
        </p:txBody>
      </p:sp>
      <p:sp>
        <p:nvSpPr>
          <p:cNvPr id="6" name="图片占位符 5"/>
          <p:cNvSpPr>
            <a:spLocks noGrp="1"/>
          </p:cNvSpPr>
          <p:nvPr>
            <p:ph type="pic" sz="quarter" idx="13"/>
          </p:nvPr>
        </p:nvSpPr>
        <p:spPr>
          <a:xfrm>
            <a:off x="3581400" y="814109"/>
            <a:ext cx="4049713" cy="4159825"/>
          </a:xfr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9EF88C-B433-42FD-8401-1B914518DF16}"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A160BC5B-2DDC-49E1-88B6-24E0C4B5FF2F}" type="slidenum">
              <a:rPr lang="zh-CN" altLang="en-US" smtClean="0"/>
            </a:fld>
            <a:endParaRPr lang="zh-CN" altLang="en-US" dirty="0"/>
          </a:p>
        </p:txBody>
      </p:sp>
      <p:sp>
        <p:nvSpPr>
          <p:cNvPr id="6" name="矩形 5"/>
          <p:cNvSpPr/>
          <p:nvPr userDrawn="1"/>
        </p:nvSpPr>
        <p:spPr>
          <a:xfrm>
            <a:off x="711200" y="685800"/>
            <a:ext cx="10769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3E9EF88C-B433-42FD-8401-1B914518DF16}"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A160BC5B-2DDC-49E1-88B6-24E0C4B5FF2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12"/>
          <p:cNvPicPr>
            <a:picLocks noChangeAspect="1"/>
          </p:cNvPicPr>
          <p:nvPr/>
        </p:nvPicPr>
        <p:blipFill>
          <a:blip r:embed="rId1"/>
          <a:stretch>
            <a:fillRect/>
          </a:stretch>
        </p:blipFill>
        <p:spPr>
          <a:xfrm>
            <a:off x="0" y="-8255"/>
            <a:ext cx="12199620" cy="6862445"/>
          </a:xfrm>
          <a:prstGeom prst="rect">
            <a:avLst/>
          </a:prstGeom>
        </p:spPr>
      </p:pic>
      <p:sp>
        <p:nvSpPr>
          <p:cNvPr id="5" name="椭圆 4"/>
          <p:cNvSpPr/>
          <p:nvPr/>
        </p:nvSpPr>
        <p:spPr>
          <a:xfrm>
            <a:off x="-282" y="5103866"/>
            <a:ext cx="309823" cy="309823"/>
          </a:xfrm>
          <a:prstGeom prst="ellipse">
            <a:avLst/>
          </a:prstGeom>
          <a:solidFill>
            <a:srgbClr val="2B579A"/>
          </a:solidFill>
          <a:ln>
            <a:noFill/>
          </a:ln>
          <a:effectLst>
            <a:outerShdw blurRad="76200" dist="38100" dir="2700000" algn="tl" rotWithShape="0">
              <a:srgbClr val="2B57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1795" y="3406140"/>
            <a:ext cx="8867775" cy="1370965"/>
          </a:xfrm>
          <a:prstGeom prst="rect">
            <a:avLst/>
          </a:prstGeom>
          <a:noFill/>
        </p:spPr>
        <p:txBody>
          <a:bodyPr wrap="square" rtlCol="0">
            <a:spAutoFit/>
          </a:bodyPr>
          <a:p>
            <a:pPr algn="l">
              <a:lnSpc>
                <a:spcPct val="160000"/>
              </a:lnSpc>
            </a:pP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每特教育|蚂蚁课堂Java高端分布式、微服务IT培训。</a:t>
            </a:r>
            <a:b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培训内容:</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分布式、微服务、高可用、高并发、并发编程、JVM、性能调优、真实企业实际项目等。</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6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主讲老师:</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97后Java架构师-蚂蚁课堂创始人-余胜军</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4"/>
          <p:cNvSpPr txBox="1"/>
          <p:nvPr/>
        </p:nvSpPr>
        <p:spPr>
          <a:xfrm>
            <a:off x="1661795" y="4215765"/>
            <a:ext cx="8867775" cy="1382395"/>
          </a:xfrm>
          <a:prstGeom prst="rect">
            <a:avLst/>
          </a:prstGeom>
          <a:noFill/>
        </p:spPr>
        <p:txBody>
          <a:bodyPr wrap="square" rtlCol="0">
            <a:spAutoFit/>
          </a:bodyPr>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余老师微信号:</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QQ</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1051546329或者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644064779</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官方粉丝群: </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 官方网站</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www.mayikt.com </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1931670" y="1097280"/>
            <a:ext cx="8867775" cy="583565"/>
          </a:xfrm>
          <a:prstGeom prst="rect">
            <a:avLst/>
          </a:prstGeom>
          <a:noFill/>
        </p:spPr>
        <p:txBody>
          <a:bodyPr wrap="square" rtlCol="0">
            <a:spAutoFit/>
          </a:bodyPr>
          <a:p>
            <a:pPr algn="l">
              <a:lnSpc>
                <a:spcPct val="160000"/>
              </a:lnSpc>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tx1">
                    <a:lumMod val="95000"/>
                    <a:lumOff val="5000"/>
                  </a:schemeClr>
                </a:solidFill>
                <a:latin typeface="楷体" panose="02010609060101010101" charset="-122"/>
                <a:ea typeface="楷体" panose="02010609060101010101" charset="-122"/>
                <a:cs typeface="楷体" panose="02010609060101010101" charset="-122"/>
                <a:sym typeface="+mn-ea"/>
              </a:rPr>
              <a:t>  </a:t>
            </a:r>
            <a:endPar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3154045" y="1221105"/>
            <a:ext cx="8072120" cy="2748280"/>
          </a:xfrm>
          <a:prstGeom prst="rect">
            <a:avLst/>
          </a:prstGeom>
          <a:noFill/>
        </p:spPr>
        <p:txBody>
          <a:bodyPr wrap="square" rtlCol="0">
            <a:spAutoFit/>
          </a:bodyPr>
          <a:p>
            <a:pPr>
              <a:lnSpc>
                <a:spcPct val="120000"/>
              </a:lnSpc>
            </a:pPr>
            <a:r>
              <a:rPr sz="3600" b="1" dirty="0">
                <a:solidFill>
                  <a:schemeClr val="bg1"/>
                </a:solidFill>
                <a:latin typeface="黑体" panose="02010609060101010101" charset="-122"/>
                <a:ea typeface="黑体" panose="02010609060101010101" charset="-122"/>
                <a:cs typeface="黑体" panose="02010609060101010101" charset="-122"/>
                <a:sym typeface="+mn-ea"/>
              </a:rPr>
              <a:t>微服务开放平台接口设计</a:t>
            </a:r>
            <a:b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br>
            <a:endParaRPr lang="en-US" altLang="zh-CN"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381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2416175"/>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b="1">
                <a:latin typeface="楷体" panose="02010609060101010101" charset="-122"/>
                <a:ea typeface="楷体" panose="02010609060101010101" charset="-122"/>
                <a:cs typeface="楷体" panose="02010609060101010101" charset="-122"/>
              </a:rPr>
              <a:t>课前疑问</a:t>
            </a:r>
            <a:r>
              <a:rPr lang="en-US" altLang="zh-CN" b="1">
                <a:latin typeface="楷体" panose="02010609060101010101" charset="-122"/>
                <a:ea typeface="楷体" panose="02010609060101010101" charset="-122"/>
                <a:cs typeface="楷体" panose="02010609060101010101" charset="-122"/>
              </a:rPr>
              <a:t>:</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、如何将数据导入多个不同的数据库产品中 </a:t>
            </a:r>
            <a:r>
              <a:rPr lang="en-US" altLang="zh-CN" b="1">
                <a:latin typeface="楷体" panose="02010609060101010101" charset="-122"/>
                <a:ea typeface="楷体" panose="02010609060101010101" charset="-122"/>
                <a:cs typeface="楷体" panose="02010609060101010101" charset="-122"/>
              </a:rPr>
              <a:t>sqlserver</a:t>
            </a:r>
            <a:r>
              <a:rPr lang="zh-CN" altLang="en-US" b="1">
                <a:latin typeface="楷体" panose="02010609060101010101" charset="-122"/>
                <a:ea typeface="楷体" panose="02010609060101010101" charset="-122"/>
                <a:cs typeface="楷体" panose="02010609060101010101" charset="-122"/>
              </a:rPr>
              <a:t>迁移</a:t>
            </a:r>
            <a:r>
              <a:rPr lang="en-US" altLang="zh-CN" b="1">
                <a:latin typeface="楷体" panose="02010609060101010101" charset="-122"/>
                <a:ea typeface="楷体" panose="02010609060101010101" charset="-122"/>
                <a:cs typeface="楷体" panose="02010609060101010101" charset="-122"/>
              </a:rPr>
              <a:t>mysql</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2</a:t>
            </a:r>
            <a:r>
              <a:rPr lang="zh-CN" altLang="en-US" b="1">
                <a:latin typeface="楷体" panose="02010609060101010101" charset="-122"/>
                <a:ea typeface="楷体" panose="02010609060101010101" charset="-122"/>
                <a:cs typeface="楷体" panose="02010609060101010101" charset="-122"/>
              </a:rPr>
              <a:t>、</a:t>
            </a:r>
            <a:r>
              <a:rPr lang="en-US" altLang="zh-CN" b="1">
                <a:latin typeface="楷体" panose="02010609060101010101" charset="-122"/>
                <a:ea typeface="楷体" panose="02010609060101010101" charset="-122"/>
                <a:cs typeface="楷体" panose="02010609060101010101" charset="-122"/>
              </a:rPr>
              <a:t>LCN</a:t>
            </a:r>
            <a:r>
              <a:rPr lang="zh-CN" altLang="en-US" b="1">
                <a:latin typeface="楷体" panose="02010609060101010101" charset="-122"/>
                <a:ea typeface="楷体" panose="02010609060101010101" charset="-122"/>
                <a:cs typeface="楷体" panose="02010609060101010101" charset="-122"/>
              </a:rPr>
              <a:t>是否支持</a:t>
            </a:r>
            <a:r>
              <a:rPr lang="en-US" altLang="zh-CN" b="1">
                <a:latin typeface="楷体" panose="02010609060101010101" charset="-122"/>
                <a:ea typeface="楷体" panose="02010609060101010101" charset="-122"/>
                <a:cs typeface="楷体" panose="02010609060101010101" charset="-122"/>
              </a:rPr>
              <a:t>SpringBoot2.0</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3</a:t>
            </a:r>
            <a:r>
              <a:rPr lang="zh-CN" altLang="en-US" b="1">
                <a:latin typeface="楷体" panose="02010609060101010101" charset="-122"/>
                <a:ea typeface="楷体" panose="02010609060101010101" charset="-122"/>
                <a:cs typeface="楷体" panose="02010609060101010101" charset="-122"/>
              </a:rPr>
              <a:t>、</a:t>
            </a:r>
            <a:r>
              <a:rPr lang="en-US" altLang="zh-CN" b="1">
                <a:latin typeface="楷体" panose="02010609060101010101" charset="-122"/>
                <a:ea typeface="楷体" panose="02010609060101010101" charset="-122"/>
                <a:cs typeface="楷体" panose="02010609060101010101" charset="-122"/>
              </a:rPr>
              <a:t>LCN</a:t>
            </a:r>
            <a:r>
              <a:rPr lang="zh-CN" altLang="en-US" b="1">
                <a:latin typeface="楷体" panose="02010609060101010101" charset="-122"/>
                <a:ea typeface="楷体" panose="02010609060101010101" charset="-122"/>
                <a:cs typeface="楷体" panose="02010609060101010101" charset="-122"/>
              </a:rPr>
              <a:t>是否支持hessian </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模板1112"/>
          <p:cNvPicPr>
            <a:picLocks noChangeAspect="1"/>
          </p:cNvPicPr>
          <p:nvPr/>
        </p:nvPicPr>
        <p:blipFill>
          <a:blip r:embed="rId1"/>
          <a:stretch>
            <a:fillRect/>
          </a:stretch>
        </p:blipFill>
        <p:spPr>
          <a:xfrm>
            <a:off x="80645" y="229870"/>
            <a:ext cx="12199620" cy="6862445"/>
          </a:xfrm>
          <a:prstGeom prst="rect">
            <a:avLst/>
          </a:prstGeom>
        </p:spPr>
      </p:pic>
      <p:sp>
        <p:nvSpPr>
          <p:cNvPr id="22" name="文本框 21"/>
          <p:cNvSpPr txBox="1"/>
          <p:nvPr/>
        </p:nvSpPr>
        <p:spPr>
          <a:xfrm>
            <a:off x="1126490" y="1071245"/>
            <a:ext cx="8143875" cy="4394835"/>
          </a:xfrm>
          <a:prstGeom prst="rect">
            <a:avLst/>
          </a:prstGeom>
          <a:noFill/>
          <a:effectLst>
            <a:outerShdw blurRad="292100" dist="254000" dir="5400000" sx="116000" sy="116000" algn="ctr" rotWithShape="0">
              <a:schemeClr val="tx1">
                <a:lumMod val="95000"/>
                <a:lumOff val="5000"/>
                <a:alpha val="43000"/>
              </a:schemeClr>
            </a:outerShdw>
          </a:effectLst>
        </p:spPr>
        <p:txBody>
          <a:bodyPr wrap="square" rtlCol="0">
            <a:spAutoFit/>
          </a:bodyPr>
          <a:p>
            <a:pPr algn="l">
              <a:lnSpc>
                <a:spcPct val="14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课 程 资 料 联  系</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小微老师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QQ:483966038</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课 程  报 名  咨   询：</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安妮老师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QQ:2721395193</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微                       信</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有任何疑问</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可以加余老师 </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QQ:644064779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微信</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 特 官 方 粉 丝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群</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a:t>
            </a: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每周 </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1 2 4 6 </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晚上</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20:30-22:30</a:t>
            </a: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内部课现在学费</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5399 </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抽取优惠券可以优惠 </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500-1600</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元不等</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支持蚂蚁课堂花呗、信用卡、京东白条 </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终生免费学习</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报名的每位学员会指导学习路线，学习过程中少走弯路。</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菱形 22"/>
          <p:cNvSpPr/>
          <p:nvPr/>
        </p:nvSpPr>
        <p:spPr>
          <a:xfrm>
            <a:off x="940435" y="127635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菱形 23"/>
          <p:cNvSpPr/>
          <p:nvPr/>
        </p:nvSpPr>
        <p:spPr>
          <a:xfrm>
            <a:off x="940435" y="16592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菱形 24"/>
          <p:cNvSpPr/>
          <p:nvPr/>
        </p:nvSpPr>
        <p:spPr>
          <a:xfrm>
            <a:off x="940435" y="200723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菱形 25"/>
          <p:cNvSpPr/>
          <p:nvPr/>
        </p:nvSpPr>
        <p:spPr>
          <a:xfrm>
            <a:off x="940435" y="23958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菱形 26"/>
          <p:cNvSpPr/>
          <p:nvPr/>
        </p:nvSpPr>
        <p:spPr>
          <a:xfrm>
            <a:off x="940435" y="278511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菱形 28"/>
          <p:cNvSpPr/>
          <p:nvPr/>
        </p:nvSpPr>
        <p:spPr>
          <a:xfrm>
            <a:off x="940435" y="356806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菱形 29"/>
          <p:cNvSpPr/>
          <p:nvPr/>
        </p:nvSpPr>
        <p:spPr>
          <a:xfrm>
            <a:off x="940435" y="395732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菱形 30"/>
          <p:cNvSpPr/>
          <p:nvPr/>
        </p:nvSpPr>
        <p:spPr>
          <a:xfrm>
            <a:off x="940435" y="432435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菱形 31"/>
          <p:cNvSpPr/>
          <p:nvPr/>
        </p:nvSpPr>
        <p:spPr>
          <a:xfrm>
            <a:off x="940435" y="469138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菱形 32"/>
          <p:cNvSpPr/>
          <p:nvPr/>
        </p:nvSpPr>
        <p:spPr>
          <a:xfrm>
            <a:off x="940435" y="51136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培训92911"/>
          <p:cNvPicPr>
            <a:picLocks noChangeAspect="1"/>
          </p:cNvPicPr>
          <p:nvPr/>
        </p:nvPicPr>
        <p:blipFill>
          <a:blip r:embed="rId1"/>
          <a:stretch>
            <a:fillRect/>
          </a:stretch>
        </p:blipFill>
        <p:spPr>
          <a:xfrm>
            <a:off x="-5080" y="3175"/>
            <a:ext cx="12191365" cy="6858000"/>
          </a:xfrm>
          <a:prstGeom prst="rect">
            <a:avLst/>
          </a:prstGeom>
        </p:spPr>
      </p:pic>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页面模板 水印"/>
          <p:cNvPicPr>
            <a:picLocks noChangeAspect="1"/>
          </p:cNvPicPr>
          <p:nvPr/>
        </p:nvPicPr>
        <p:blipFill>
          <a:blip r:embed="rId1"/>
          <a:stretch>
            <a:fillRect/>
          </a:stretch>
        </p:blipFill>
        <p:spPr>
          <a:xfrm>
            <a:off x="-11430" y="-11430"/>
            <a:ext cx="12219940" cy="6873875"/>
          </a:xfrm>
          <a:prstGeom prst="rect">
            <a:avLst/>
          </a:prstGeom>
        </p:spPr>
      </p:pic>
      <p:sp>
        <p:nvSpPr>
          <p:cNvPr id="18" name="矩形 17"/>
          <p:cNvSpPr/>
          <p:nvPr/>
        </p:nvSpPr>
        <p:spPr>
          <a:xfrm>
            <a:off x="452120" y="821690"/>
            <a:ext cx="3794125" cy="4669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4982845" y="930910"/>
            <a:ext cx="6593840" cy="4408805"/>
          </a:xfrm>
          <a:prstGeom prst="rect">
            <a:avLst/>
          </a:prstGeom>
          <a:noFill/>
        </p:spPr>
        <p:txBody>
          <a:bodyPr wrap="square" rtlCol="0">
            <a:spAutoFit/>
          </a:bodyPr>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余胜军，男，1997年出生，蚂蚁课堂创始人&amp;97后互联网创业者，创办了上海每特教育科技有限公司，其公司产品是主要培训Java架构师培训。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18岁的时候担任主力Java研发、项目Leader、年薪税后高达22万左右，同年18岁创办了蚂蚁课堂-在线教育平台。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18岁的时候通过自己第一桶金，给自己父母在武汉市买了一套数百万的房子。</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19岁的时候创办了-上海每特教育科技有限公司 定位软件行业分布式微服务培训。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20岁的时候在线直播Java分布式和微服务培训课程，年收入300万元。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20岁的时候创办了人生第二家公司-苏州特每信息科技有限公司，其注册资本1000万元。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菱形 22"/>
          <p:cNvSpPr/>
          <p:nvPr/>
        </p:nvSpPr>
        <p:spPr>
          <a:xfrm>
            <a:off x="4796790" y="204152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菱形 23"/>
          <p:cNvSpPr/>
          <p:nvPr/>
        </p:nvSpPr>
        <p:spPr>
          <a:xfrm>
            <a:off x="4796790" y="271526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菱形 24"/>
          <p:cNvSpPr/>
          <p:nvPr/>
        </p:nvSpPr>
        <p:spPr>
          <a:xfrm>
            <a:off x="4796790" y="334708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菱形 25"/>
          <p:cNvSpPr/>
          <p:nvPr/>
        </p:nvSpPr>
        <p:spPr>
          <a:xfrm>
            <a:off x="4796790" y="399859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菱形 26"/>
          <p:cNvSpPr/>
          <p:nvPr/>
        </p:nvSpPr>
        <p:spPr>
          <a:xfrm>
            <a:off x="4796790" y="468312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4978400" y="5339715"/>
            <a:ext cx="5850890" cy="368300"/>
          </a:xfrm>
          <a:prstGeom prst="rect">
            <a:avLst/>
          </a:prstGeom>
          <a:noFill/>
        </p:spPr>
        <p:txBody>
          <a:bodyPr wrap="none" rtlCol="0">
            <a:spAutoFit/>
          </a:bodyPr>
          <a:p>
            <a:pPr algn="l"/>
            <a:r>
              <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余老师联系方式</a:t>
            </a:r>
            <a:r>
              <a:rPr lang="en-US" altLang="zh-CN"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QQ</a:t>
            </a:r>
            <a:r>
              <a:rPr lang="en-US" altLang="zh-CN"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644064779   微信</a:t>
            </a:r>
            <a:r>
              <a:rPr lang="en-US" altLang="zh-CN"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yushengjun644</a:t>
            </a:r>
            <a:endPar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endParaRPr>
          </a:p>
        </p:txBody>
      </p:sp>
      <p:pic>
        <p:nvPicPr>
          <p:cNvPr id="3" name="图片 2"/>
          <p:cNvPicPr>
            <a:picLocks noChangeAspect="1"/>
          </p:cNvPicPr>
          <p:nvPr/>
        </p:nvPicPr>
        <p:blipFill>
          <a:blip r:embed="rId2"/>
          <a:stretch>
            <a:fillRect/>
          </a:stretch>
        </p:blipFill>
        <p:spPr>
          <a:xfrm>
            <a:off x="648335" y="902970"/>
            <a:ext cx="3401695" cy="45281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1228725" y="1153795"/>
            <a:ext cx="8982075" cy="4076700"/>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1</a:t>
            </a:r>
            <a:r>
              <a:rPr lang="zh-CN" altLang="en-US" b="1">
                <a:solidFill>
                  <a:schemeClr val="tx1"/>
                </a:solidFill>
                <a:latin typeface="楷体" panose="02010609060101010101" charset="-122"/>
                <a:ea typeface="楷体" panose="02010609060101010101" charset="-122"/>
                <a:cs typeface="楷体" panose="02010609060101010101" charset="-122"/>
              </a:rPr>
              <a:t>、什么是微服务开放平台</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2</a:t>
            </a:r>
            <a:r>
              <a:rPr lang="zh-CN" altLang="en-US" b="1">
                <a:solidFill>
                  <a:schemeClr val="tx1"/>
                </a:solidFill>
                <a:latin typeface="楷体" panose="02010609060101010101" charset="-122"/>
                <a:ea typeface="楷体" panose="02010609060101010101" charset="-122"/>
                <a:cs typeface="楷体" panose="02010609060101010101" charset="-122"/>
              </a:rPr>
              <a:t>、Oauth2.0开放授权协议</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3</a:t>
            </a:r>
            <a:r>
              <a:rPr lang="zh-CN" altLang="en-US" b="1">
                <a:solidFill>
                  <a:schemeClr val="tx1"/>
                </a:solidFill>
                <a:latin typeface="楷体" panose="02010609060101010101" charset="-122"/>
                <a:ea typeface="楷体" panose="02010609060101010101" charset="-122"/>
                <a:cs typeface="楷体" panose="02010609060101010101" charset="-122"/>
              </a:rPr>
              <a:t>、常用开放平台接口</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4</a:t>
            </a:r>
            <a:r>
              <a:rPr lang="zh-CN" altLang="en-US" b="1">
                <a:solidFill>
                  <a:schemeClr val="tx1"/>
                </a:solidFill>
                <a:latin typeface="楷体" panose="02010609060101010101" charset="-122"/>
                <a:ea typeface="楷体" panose="02010609060101010101" charset="-122"/>
                <a:cs typeface="楷体" panose="02010609060101010101" charset="-122"/>
              </a:rPr>
              <a:t>、</a:t>
            </a:r>
            <a:r>
              <a:rPr lang="en-US" altLang="zh-CN" b="1">
                <a:solidFill>
                  <a:schemeClr val="tx1"/>
                </a:solidFill>
                <a:latin typeface="楷体" panose="02010609060101010101" charset="-122"/>
                <a:ea typeface="楷体" panose="02010609060101010101" charset="-122"/>
                <a:cs typeface="楷体" panose="02010609060101010101" charset="-122"/>
              </a:rPr>
              <a:t>QQ</a:t>
            </a:r>
            <a:r>
              <a:rPr lang="zh-CN" altLang="en-US" b="1">
                <a:solidFill>
                  <a:schemeClr val="tx1"/>
                </a:solidFill>
                <a:latin typeface="楷体" panose="02010609060101010101" charset="-122"/>
                <a:ea typeface="楷体" panose="02010609060101010101" charset="-122"/>
                <a:cs typeface="楷体" panose="02010609060101010101" charset="-122"/>
              </a:rPr>
              <a:t>互联网授权平台</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5</a:t>
            </a:r>
            <a:r>
              <a:rPr lang="zh-CN" altLang="en-US" b="1">
                <a:solidFill>
                  <a:schemeClr val="tx1"/>
                </a:solidFill>
                <a:latin typeface="楷体" panose="02010609060101010101" charset="-122"/>
                <a:ea typeface="楷体" panose="02010609060101010101" charset="-122"/>
                <a:cs typeface="楷体" panose="02010609060101010101" charset="-122"/>
              </a:rPr>
              <a:t>、演示</a:t>
            </a:r>
            <a:r>
              <a:rPr lang="en-US" altLang="zh-CN" b="1">
                <a:solidFill>
                  <a:schemeClr val="tx1"/>
                </a:solidFill>
                <a:latin typeface="楷体" panose="02010609060101010101" charset="-122"/>
                <a:ea typeface="楷体" panose="02010609060101010101" charset="-122"/>
                <a:cs typeface="楷体" panose="02010609060101010101" charset="-122"/>
              </a:rPr>
              <a:t>QQ</a:t>
            </a:r>
            <a:r>
              <a:rPr lang="zh-CN" altLang="en-US" b="1">
                <a:solidFill>
                  <a:schemeClr val="tx1"/>
                </a:solidFill>
                <a:latin typeface="楷体" panose="02010609060101010101" charset="-122"/>
                <a:ea typeface="楷体" panose="02010609060101010101" charset="-122"/>
                <a:cs typeface="楷体" panose="02010609060101010101" charset="-122"/>
              </a:rPr>
              <a:t>互联网接口</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6</a:t>
            </a:r>
            <a:r>
              <a:rPr lang="zh-CN" altLang="en-US" b="1">
                <a:solidFill>
                  <a:schemeClr val="tx1"/>
                </a:solidFill>
                <a:latin typeface="楷体" panose="02010609060101010101" charset="-122"/>
                <a:ea typeface="楷体" panose="02010609060101010101" charset="-122"/>
                <a:cs typeface="楷体" panose="02010609060101010101" charset="-122"/>
              </a:rPr>
              <a:t>、基于</a:t>
            </a:r>
            <a:r>
              <a:rPr lang="en-US" altLang="zh-CN" b="1">
                <a:solidFill>
                  <a:schemeClr val="tx1"/>
                </a:solidFill>
                <a:latin typeface="楷体" panose="02010609060101010101" charset="-122"/>
                <a:ea typeface="楷体" panose="02010609060101010101" charset="-122"/>
                <a:cs typeface="楷体" panose="02010609060101010101" charset="-122"/>
              </a:rPr>
              <a:t>SpringCloudOauth2 </a:t>
            </a:r>
            <a:r>
              <a:rPr lang="zh-CN" altLang="en-US" b="1">
                <a:solidFill>
                  <a:schemeClr val="tx1"/>
                </a:solidFill>
                <a:latin typeface="楷体" panose="02010609060101010101" charset="-122"/>
                <a:ea typeface="楷体" panose="02010609060101010101" charset="-122"/>
                <a:cs typeface="楷体" panose="02010609060101010101" charset="-122"/>
              </a:rPr>
              <a:t>搭建微服务开放平台</a:t>
            </a:r>
            <a:endParaRPr lang="en-US" altLang="zh-CN"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https://github.com/spring-cloud/spring-cloud-security</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228725" y="66040"/>
            <a:ext cx="8982075" cy="1087755"/>
          </a:xfrm>
          <a:prstGeom prst="rect">
            <a:avLst/>
          </a:prstGeom>
          <a:noFill/>
        </p:spPr>
        <p:txBody>
          <a:bodyPr wrap="square" rtlCol="0">
            <a:spAutoFit/>
          </a:bodyPr>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上课内容</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3855720"/>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什么是开放平台接口</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  比如腾讯的</a:t>
            </a:r>
            <a:r>
              <a:rPr lang="zh-CN" altLang="en-US" b="1">
                <a:solidFill>
                  <a:srgbClr val="FF0000"/>
                </a:solidFill>
                <a:latin typeface="楷体" panose="02010609060101010101" charset="-122"/>
                <a:ea typeface="楷体" panose="02010609060101010101" charset="-122"/>
                <a:cs typeface="楷体" panose="02010609060101010101" charset="-122"/>
              </a:rPr>
              <a:t>QQ互联网</a:t>
            </a:r>
            <a:r>
              <a:rPr lang="zh-CN" altLang="en-US" b="1">
                <a:solidFill>
                  <a:schemeClr val="tx1"/>
                </a:solidFill>
                <a:latin typeface="楷体" panose="02010609060101010101" charset="-122"/>
                <a:ea typeface="楷体" panose="02010609060101010101" charset="-122"/>
                <a:cs typeface="楷体" panose="02010609060101010101" charset="-122"/>
              </a:rPr>
              <a:t>、微信开放平台、</a:t>
            </a:r>
            <a:r>
              <a:rPr lang="zh-CN" altLang="en-US" b="1">
                <a:solidFill>
                  <a:srgbClr val="FF0000"/>
                </a:solidFill>
                <a:latin typeface="楷体" panose="02010609060101010101" charset="-122"/>
                <a:ea typeface="楷体" panose="02010609060101010101" charset="-122"/>
                <a:cs typeface="楷体" panose="02010609060101010101" charset="-122"/>
              </a:rPr>
              <a:t>蚂蚁金服开放平台</a:t>
            </a:r>
            <a:r>
              <a:rPr lang="zh-CN" altLang="en-US" b="1">
                <a:solidFill>
                  <a:schemeClr val="tx1"/>
                </a:solidFill>
                <a:latin typeface="楷体" panose="02010609060101010101" charset="-122"/>
                <a:ea typeface="楷体" panose="02010609060101010101" charset="-122"/>
                <a:cs typeface="楷体" panose="02010609060101010101" charset="-122"/>
              </a:rPr>
              <a:t> 、微博开放平台，比如实现功能QQ联合登陆、微信扫码登陆。</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  还有就是在大型集团公司中，分为总公司，和旗下多个分公司，总公司与分公司相互通讯也可以采用开放平台形式对接口进行授权。</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3855720"/>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什么是Oauth2</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OAuth： OAuth（开放授权）是一个开放标准，允许用户授权第三方网站访问他们存储在另外的服务提供者上的信息，而不需要将用户名和密码提供给第三方网站或分享他们数据的所有内容。</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QQ登录OAuth2.0：对于用户相关的OpenAPI（例如获取用户信息，动态同步，照片，日志，分享等），为了保护用户数据的安全和隐私，第三方网站访问用户数据前都需要显式的向用户征求授权。</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QQ登录OAuth2.0采用OAuth2.0标准协议来进行用户身份验证和获取用户授权，相对于之前的OAuth1.0协议，其认证流程更简单和安全。</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5516245"/>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Oauth2授权原理</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OAuth认证和授权的过程如下:</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1、用户访问第三方网站网站，想对用户存放在服务商的某些资源进行操作。</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2、第三方网站向服务商请求一个临时令牌。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3、服务商验证第三方网站的身份后，授予一个临时令牌。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4、第三方网站获得临时令牌后，将用户导向至服务商的授权页面请求用户授权，然后这个过程中将临时令牌和第三方网站的返回地址发送给服务商。</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5、用户在服务商的授权页面上输入自己的用户名和密码，授权第三方网站访问所相应的资源。</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6、授权成功后，服务商将用户导向第三方网站的返回地址。</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7、第三方网站根据临时令牌从服务商那里获取访问令牌。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8、服务商根据令牌和用户的授权情况授予第三方网站访问令牌。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9、第三方网站使用获取到的访问令牌访问存放在服务商的对应的用户资源。</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5516245"/>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Oauth2授权原理</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OAuth认证和授权的过程如下:</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1、用户访问第三方网站网站，想对用户存放在服务商的某些资源进行操作。</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2、第三方网站向服务商请求一个临时令牌。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3、服务商验证第三方网站的身份后，授予一个临时令牌。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4、第三方网站获得临时令牌后，将用户导向至服务商的授权页面请求用户授权，然后这个过程中将临时令牌和第三方网站的返回地址发送给服务商。</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5、用户在服务商的授权页面上输入自己的用户名和密码，授权第三方网站访问所相应的资源。</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6、授权成功后，服务商将用户导向第三方网站的返回地址。</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7、第三方网站根据临时令牌从服务商那里获取访问令牌。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8、服务商根据令牌和用户的授权情况授予第三方网站访问令牌。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9、第三方网站使用获取到的访问令牌访问存放在服务商的对应的用户资源。</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3191510"/>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调用QQ互联网接口获取用户相关信息</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1、	生成授权链接，获取授权码</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2、	使用授权码获取AccessToken</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3、	使用AccessToken获取openId</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4、	使用openId获取用户信息</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40000"/>
          </a:lnSpc>
          <a:def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2374</Words>
  <Application>WPS 演示</Application>
  <PresentationFormat>宽屏</PresentationFormat>
  <Paragraphs>137</Paragraphs>
  <Slides>11</Slides>
  <Notes>10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Arial</vt:lpstr>
      <vt:lpstr>宋体</vt:lpstr>
      <vt:lpstr>Wingdings</vt:lpstr>
      <vt:lpstr>微软雅黑</vt:lpstr>
      <vt:lpstr>楷体</vt:lpstr>
      <vt:lpstr>黑体</vt:lpstr>
      <vt:lpstr>汉仪小隶书简</vt:lpstr>
      <vt:lpstr>Calibri</vt:lpstr>
      <vt:lpstr>Arial Unicode MS</vt:lpstr>
      <vt:lpstr>Calibri Light</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春田花花杂货铺</dc:creator>
  <cp:keywords>www.51pptmoban.com</cp:keywords>
  <cp:lastModifiedBy>Administrator</cp:lastModifiedBy>
  <cp:revision>942</cp:revision>
  <dcterms:created xsi:type="dcterms:W3CDTF">2017-04-26T08:43:00Z</dcterms:created>
  <dcterms:modified xsi:type="dcterms:W3CDTF">2018-11-15T12:49:58Z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